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59" r:id="rId7"/>
    <p:sldId id="265" r:id="rId8"/>
    <p:sldId id="261" r:id="rId9"/>
    <p:sldId id="264" r:id="rId10"/>
    <p:sldId id="262" r:id="rId11"/>
    <p:sldId id="266" r:id="rId12"/>
    <p:sldId id="267" r:id="rId13"/>
    <p:sldId id="269" r:id="rId14"/>
    <p:sldId id="270" r:id="rId15"/>
    <p:sldId id="272" r:id="rId16"/>
    <p:sldId id="273" r:id="rId17"/>
    <p:sldId id="293" r:id="rId18"/>
    <p:sldId id="275" r:id="rId19"/>
    <p:sldId id="271" r:id="rId20"/>
    <p:sldId id="292" r:id="rId21"/>
    <p:sldId id="278" r:id="rId22"/>
    <p:sldId id="276" r:id="rId23"/>
    <p:sldId id="279" r:id="rId24"/>
    <p:sldId id="280" r:id="rId25"/>
    <p:sldId id="284" r:id="rId26"/>
    <p:sldId id="294" r:id="rId27"/>
    <p:sldId id="289" r:id="rId28"/>
    <p:sldId id="296" r:id="rId29"/>
    <p:sldId id="298" r:id="rId30"/>
    <p:sldId id="295" r:id="rId31"/>
    <p:sldId id="297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95" autoAdjust="0"/>
    <p:restoredTop sz="96339"/>
  </p:normalViewPr>
  <p:slideViewPr>
    <p:cSldViewPr snapToGrid="0">
      <p:cViewPr varScale="1">
        <p:scale>
          <a:sx n="155" d="100"/>
          <a:sy n="155" d="100"/>
        </p:scale>
        <p:origin x="10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Zhang" userId="634e7a42d2e3dd1a" providerId="LiveId" clId="{544F242F-B990-4A4D-BBDB-191A3840ECE1}"/>
    <pc:docChg chg="undo custSel modSld">
      <pc:chgData name="Aaron Zhang" userId="634e7a42d2e3dd1a" providerId="LiveId" clId="{544F242F-B990-4A4D-BBDB-191A3840ECE1}" dt="2021-02-09T10:20:12.421" v="65" actId="20577"/>
      <pc:docMkLst>
        <pc:docMk/>
      </pc:docMkLst>
      <pc:sldChg chg="modSp mod">
        <pc:chgData name="Aaron Zhang" userId="634e7a42d2e3dd1a" providerId="LiveId" clId="{544F242F-B990-4A4D-BBDB-191A3840ECE1}" dt="2021-02-09T10:20:12.421" v="65" actId="20577"/>
        <pc:sldMkLst>
          <pc:docMk/>
          <pc:sldMk cId="3063715728" sldId="260"/>
        </pc:sldMkLst>
        <pc:spChg chg="mod">
          <ac:chgData name="Aaron Zhang" userId="634e7a42d2e3dd1a" providerId="LiveId" clId="{544F242F-B990-4A4D-BBDB-191A3840ECE1}" dt="2021-02-09T10:20:12.421" v="65" actId="20577"/>
          <ac:spMkLst>
            <pc:docMk/>
            <pc:sldMk cId="3063715728" sldId="260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D9760-76AF-4838-8C37-C68AAD7CFFC6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DFF26-1DB9-4ACD-8DDA-20F0F2150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93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D9760-76AF-4838-8C37-C68AAD7CFFC6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DFF26-1DB9-4ACD-8DDA-20F0F2150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33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D9760-76AF-4838-8C37-C68AAD7CFFC6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DFF26-1DB9-4ACD-8DDA-20F0F2150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05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D9760-76AF-4838-8C37-C68AAD7CFFC6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DFF26-1DB9-4ACD-8DDA-20F0F2150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3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D9760-76AF-4838-8C37-C68AAD7CFFC6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DFF26-1DB9-4ACD-8DDA-20F0F2150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88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D9760-76AF-4838-8C37-C68AAD7CFFC6}" type="datetimeFigureOut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DFF26-1DB9-4ACD-8DDA-20F0F2150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2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D9760-76AF-4838-8C37-C68AAD7CFFC6}" type="datetimeFigureOut">
              <a:rPr lang="en-US" smtClean="0"/>
              <a:t>2/15/22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DFF26-1DB9-4ACD-8DDA-20F0F2150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8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D9760-76AF-4838-8C37-C68AAD7CFFC6}" type="datetimeFigureOut">
              <a:rPr lang="en-US" smtClean="0"/>
              <a:t>2/15/22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DFF26-1DB9-4ACD-8DDA-20F0F2150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01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D9760-76AF-4838-8C37-C68AAD7CFFC6}" type="datetimeFigureOut">
              <a:rPr lang="en-US" smtClean="0"/>
              <a:t>2/15/22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DFF26-1DB9-4ACD-8DDA-20F0F2150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87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D9760-76AF-4838-8C37-C68AAD7CFFC6}" type="datetimeFigureOut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DFF26-1DB9-4ACD-8DDA-20F0F2150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80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D9760-76AF-4838-8C37-C68AAD7CFFC6}" type="datetimeFigureOut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DFF26-1DB9-4ACD-8DDA-20F0F2150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6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D9760-76AF-4838-8C37-C68AAD7CFFC6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DFF26-1DB9-4ACD-8DDA-20F0F2150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10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kust.zoom.us/rec/play/Iz1qMhA1zNKiqKJzTjm_xMhBZ1xT958mtLtp1PQzmnLxggj6VZW3PJ2Etvbk7pZfbUUVwiu8xs6N0cTF.VxDlIV3ddDLVmG6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899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COMP 5111</a:t>
            </a:r>
            <a:br>
              <a:rPr lang="en-US" altLang="zh-CN" dirty="0"/>
            </a:br>
            <a:r>
              <a:rPr lang="en-US" altLang="zh-CN" dirty="0"/>
              <a:t>Assignment 1 Introduction &amp; Soot Tutorial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5205"/>
            <a:ext cx="9144000" cy="4180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LI, Meiziniu (Ziniu)</a:t>
            </a:r>
          </a:p>
        </p:txBody>
      </p:sp>
    </p:spTree>
    <p:extLst>
      <p:ext uri="{BB962C8B-B14F-4D97-AF65-F5344CB8AC3E}">
        <p14:creationId xmlns:p14="http://schemas.microsoft.com/office/powerpoint/2010/main" val="1491793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2, 3 &amp; Bonus (40% + 30% + 15%):</a:t>
            </a:r>
            <a:br>
              <a:rPr lang="en-US" dirty="0"/>
            </a:br>
            <a:r>
              <a:rPr lang="en-US" sz="3600" dirty="0"/>
              <a:t>Measuring Test Coverage with Soot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Objective: </a:t>
            </a:r>
            <a:r>
              <a:rPr lang="en-US" b="1" dirty="0"/>
              <a:t>Develop a coverage tool with Soot!</a:t>
            </a:r>
          </a:p>
          <a:p>
            <a:pPr lvl="1"/>
            <a:endParaRPr lang="en-US" dirty="0"/>
          </a:p>
          <a:p>
            <a:r>
              <a:rPr lang="en-US" dirty="0"/>
              <a:t>It sounds hard, but actually it is easy!</a:t>
            </a:r>
          </a:p>
          <a:p>
            <a:pPr lvl="1"/>
            <a:r>
              <a:rPr lang="en-US" dirty="0"/>
              <a:t>Once you understand Soot.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05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</a:t>
            </a:r>
            <a:r>
              <a:rPr lang="en-US" altLang="zh-CN" dirty="0"/>
              <a:t>st of all…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to understand what is coverage</a:t>
            </a:r>
          </a:p>
          <a:p>
            <a:pPr lvl="1"/>
            <a:r>
              <a:rPr lang="en-US" dirty="0"/>
              <a:t>Method Coverage (Call Coverage)</a:t>
            </a:r>
          </a:p>
          <a:p>
            <a:pPr lvl="1"/>
            <a:r>
              <a:rPr lang="en-US" dirty="0"/>
              <a:t>Instruction Coverage (Statement Coverage)</a:t>
            </a:r>
          </a:p>
          <a:p>
            <a:pPr lvl="1"/>
            <a:r>
              <a:rPr lang="en-US" dirty="0"/>
              <a:t>Branch Coverage</a:t>
            </a:r>
          </a:p>
          <a:p>
            <a:pPr lvl="1"/>
            <a:r>
              <a:rPr lang="en-US" dirty="0"/>
              <a:t>Line Coverage</a:t>
            </a:r>
          </a:p>
          <a:p>
            <a:endParaRPr lang="en-US" dirty="0"/>
          </a:p>
          <a:p>
            <a:r>
              <a:rPr lang="en-US" dirty="0"/>
              <a:t>Test coverage will be taught later in class (in week 3)</a:t>
            </a:r>
          </a:p>
        </p:txBody>
      </p:sp>
    </p:spTree>
    <p:extLst>
      <p:ext uri="{BB962C8B-B14F-4D97-AF65-F5344CB8AC3E}">
        <p14:creationId xmlns:p14="http://schemas.microsoft.com/office/powerpoint/2010/main" val="1255227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Coverage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measure the coverage, you need to know:</a:t>
                </a:r>
              </a:p>
              <a:p>
                <a:pPr lvl="1"/>
                <a:r>
                  <a:rPr lang="en-US" dirty="0"/>
                  <a:t>How many statements in program</a:t>
                </a:r>
              </a:p>
              <a:p>
                <a:pPr lvl="1"/>
                <a:r>
                  <a:rPr lang="en-US" dirty="0"/>
                  <a:t>How many statements have been executed</a:t>
                </a:r>
              </a:p>
              <a:p>
                <a:pPr lvl="1"/>
                <a:r>
                  <a:rPr lang="en-US" dirty="0"/>
                  <a:t>Coverage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𝑒𝑥𝑒𝑐𝑢𝑡𝑒𝑑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𝑠𝑡𝑎𝑡𝑒𝑚𝑒𝑛𝑡𝑠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𝑠𝑡𝑎𝑡𝑒𝑚𝑒𝑛𝑡𝑠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To get the above two “how many” questions, we need to </a:t>
                </a:r>
                <a:r>
                  <a:rPr lang="en-US" b="1" i="1" dirty="0"/>
                  <a:t>instrument program</a:t>
                </a:r>
                <a:r>
                  <a:rPr lang="en-US" dirty="0"/>
                  <a:t>! </a:t>
                </a:r>
              </a:p>
              <a:p>
                <a:pPr lvl="1"/>
                <a:r>
                  <a:rPr lang="en-US" dirty="0"/>
                  <a:t>We inset some code to know which line has been executed!</a:t>
                </a:r>
              </a:p>
              <a:p>
                <a:pPr lvl="1"/>
                <a:r>
                  <a:rPr lang="en-US" dirty="0"/>
                  <a:t>Record and output the runtime information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281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Instrumentation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One or more statements inserted into the</a:t>
            </a:r>
            <a:r>
              <a:rPr lang="zh-Hans" altLang="en-US" dirty="0"/>
              <a:t> </a:t>
            </a:r>
            <a:r>
              <a:rPr lang="en-HK" dirty="0"/>
              <a:t>program to monitor some aspect of the program</a:t>
            </a:r>
          </a:p>
          <a:p>
            <a:pPr lvl="1"/>
            <a:r>
              <a:rPr lang="en-HK" dirty="0"/>
              <a:t>Must</a:t>
            </a:r>
            <a:r>
              <a:rPr lang="zh-Hans" altLang="en-US" dirty="0"/>
              <a:t> </a:t>
            </a:r>
            <a:r>
              <a:rPr lang="en-HK" dirty="0"/>
              <a:t>not</a:t>
            </a:r>
            <a:r>
              <a:rPr lang="zh-Hans" altLang="en-US" dirty="0"/>
              <a:t> </a:t>
            </a:r>
            <a:r>
              <a:rPr lang="en-HK" dirty="0"/>
              <a:t>affect</a:t>
            </a:r>
            <a:r>
              <a:rPr lang="zh-Hans" altLang="en-US" dirty="0"/>
              <a:t> </a:t>
            </a:r>
            <a:r>
              <a:rPr lang="en-HK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program</a:t>
            </a:r>
            <a:r>
              <a:rPr lang="zh-Hans" altLang="en-US" dirty="0"/>
              <a:t> </a:t>
            </a:r>
            <a:r>
              <a:rPr lang="en-HK" dirty="0"/>
              <a:t>behaviour</a:t>
            </a:r>
          </a:p>
          <a:p>
            <a:pPr lvl="1"/>
            <a:r>
              <a:rPr lang="en-US" altLang="zh-Hans" dirty="0"/>
              <a:t>May</a:t>
            </a:r>
            <a:r>
              <a:rPr lang="zh-Hans" altLang="en-US" dirty="0"/>
              <a:t> </a:t>
            </a:r>
            <a:r>
              <a:rPr lang="en-US" altLang="zh-Hans" dirty="0"/>
              <a:t>affect</a:t>
            </a:r>
            <a:r>
              <a:rPr lang="zh-Hans" altLang="en-US" dirty="0"/>
              <a:t> </a:t>
            </a:r>
            <a:r>
              <a:rPr lang="en-US" altLang="zh-Hans" dirty="0"/>
              <a:t>program</a:t>
            </a:r>
            <a:r>
              <a:rPr lang="zh-Hans" altLang="en-US" dirty="0"/>
              <a:t> </a:t>
            </a:r>
            <a:r>
              <a:rPr lang="en-US" altLang="zh-Hans" dirty="0"/>
              <a:t>runtime</a:t>
            </a:r>
            <a:endParaRPr lang="en-HK" altLang="zh-Hans" dirty="0"/>
          </a:p>
          <a:p>
            <a:pPr lvl="2"/>
            <a:endParaRPr lang="en-HK" dirty="0"/>
          </a:p>
          <a:p>
            <a:r>
              <a:rPr lang="en-HK" dirty="0"/>
              <a:t>Help us in:</a:t>
            </a:r>
          </a:p>
          <a:p>
            <a:pPr lvl="1"/>
            <a:r>
              <a:rPr lang="en-US" dirty="0"/>
              <a:t>Code tracing</a:t>
            </a:r>
          </a:p>
          <a:p>
            <a:pPr lvl="1"/>
            <a:r>
              <a:rPr lang="en-US" dirty="0"/>
              <a:t>Debugging</a:t>
            </a:r>
          </a:p>
          <a:p>
            <a:pPr lvl="1"/>
            <a:r>
              <a:rPr lang="en-US" dirty="0"/>
              <a:t>Profiling</a:t>
            </a:r>
          </a:p>
          <a:p>
            <a:pPr lvl="1"/>
            <a:r>
              <a:rPr lang="en-US" dirty="0"/>
              <a:t>Data logging</a:t>
            </a:r>
            <a:endParaRPr lang="en-HK" dirty="0"/>
          </a:p>
          <a:p>
            <a:pPr lvl="2"/>
            <a:endParaRPr lang="en-HK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3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Soot to instrument program</a:t>
            </a:r>
          </a:p>
          <a:p>
            <a:pPr lvl="1"/>
            <a:r>
              <a:rPr lang="en-US" dirty="0"/>
              <a:t>Instead of manually inserting code</a:t>
            </a:r>
          </a:p>
          <a:p>
            <a:endParaRPr lang="en-US" dirty="0"/>
          </a:p>
          <a:p>
            <a:r>
              <a:rPr lang="en-US" dirty="0"/>
              <a:t>A Java Optimization Framework</a:t>
            </a:r>
          </a:p>
          <a:p>
            <a:pPr lvl="1"/>
            <a:r>
              <a:rPr lang="en-US" dirty="0"/>
              <a:t>Static Analysis (control flow analysis, call graph, point-to analysis, … )</a:t>
            </a:r>
          </a:p>
          <a:p>
            <a:pPr lvl="1"/>
            <a:r>
              <a:rPr lang="en-US" dirty="0"/>
              <a:t>Instrumentation</a:t>
            </a:r>
          </a:p>
          <a:p>
            <a:pPr lvl="1"/>
            <a:r>
              <a:rPr lang="en-US" dirty="0"/>
              <a:t>Optimization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12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  <a:p>
            <a:pPr lvl="1"/>
            <a:r>
              <a:rPr lang="en-US" dirty="0"/>
              <a:t>Java Source Code</a:t>
            </a:r>
          </a:p>
          <a:p>
            <a:pPr lvl="1"/>
            <a:r>
              <a:rPr lang="en-US" dirty="0"/>
              <a:t>Java Bytecode</a:t>
            </a:r>
            <a:r>
              <a:rPr lang="zh-Hans" altLang="en-US" dirty="0"/>
              <a:t> </a:t>
            </a:r>
            <a:r>
              <a:rPr lang="en-US" altLang="zh-Hans" dirty="0"/>
              <a:t>(Recommended), what we will analyze </a:t>
            </a:r>
            <a:endParaRPr lang="en-US" dirty="0"/>
          </a:p>
          <a:p>
            <a:r>
              <a:rPr lang="en-US" dirty="0"/>
              <a:t>Intermediate Representation</a:t>
            </a:r>
          </a:p>
          <a:p>
            <a:pPr lvl="1"/>
            <a:r>
              <a:rPr lang="en-US" b="1" dirty="0" err="1"/>
              <a:t>Jimple</a:t>
            </a:r>
            <a:r>
              <a:rPr lang="en-US" b="1" dirty="0"/>
              <a:t> </a:t>
            </a:r>
            <a:r>
              <a:rPr lang="en-US" dirty="0"/>
              <a:t>(what we will use)</a:t>
            </a:r>
          </a:p>
          <a:p>
            <a:pPr lvl="1"/>
            <a:r>
              <a:rPr lang="en-US" dirty="0" err="1"/>
              <a:t>Baf</a:t>
            </a:r>
            <a:endParaRPr lang="en-US" dirty="0"/>
          </a:p>
          <a:p>
            <a:pPr lvl="1"/>
            <a:r>
              <a:rPr lang="en-US" dirty="0" err="1"/>
              <a:t>Shimple</a:t>
            </a:r>
            <a:endParaRPr lang="en-US" dirty="0"/>
          </a:p>
          <a:p>
            <a:pPr lvl="1"/>
            <a:r>
              <a:rPr lang="en-US" dirty="0" err="1"/>
              <a:t>Grimp</a:t>
            </a:r>
            <a:endParaRPr lang="en-US" dirty="0"/>
          </a:p>
          <a:p>
            <a:r>
              <a:rPr lang="en-US" dirty="0"/>
              <a:t>Output</a:t>
            </a:r>
          </a:p>
          <a:p>
            <a:pPr lvl="1"/>
            <a:r>
              <a:rPr lang="en-US" dirty="0"/>
              <a:t>Optimized Java </a:t>
            </a:r>
            <a:r>
              <a:rPr lang="en-US" dirty="0" err="1"/>
              <a:t>Bytecode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5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13"/>
          <p:cNvSpPr/>
          <p:nvPr/>
        </p:nvSpPr>
        <p:spPr>
          <a:xfrm rot="16200000">
            <a:off x="5307099" y="521615"/>
            <a:ext cx="1113905" cy="10301733"/>
          </a:xfrm>
          <a:prstGeom prst="downArrow">
            <a:avLst>
              <a:gd name="adj1" fmla="val 22589"/>
              <a:gd name="adj2" fmla="val 4398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of Soot</a:t>
            </a:r>
          </a:p>
        </p:txBody>
      </p:sp>
      <p:sp>
        <p:nvSpPr>
          <p:cNvPr id="9" name="Rectangle 8"/>
          <p:cNvSpPr/>
          <p:nvPr/>
        </p:nvSpPr>
        <p:spPr>
          <a:xfrm>
            <a:off x="713185" y="3428048"/>
            <a:ext cx="1647305" cy="1064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 Bytecode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53282" y="3428047"/>
            <a:ext cx="1647305" cy="1064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Jimple</a:t>
            </a:r>
            <a:r>
              <a:rPr lang="en-US" dirty="0"/>
              <a:t> Code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367612" y="3559782"/>
            <a:ext cx="1647305" cy="1064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 B</a:t>
            </a:r>
            <a:r>
              <a:rPr lang="en-US" altLang="zh-CN" dirty="0"/>
              <a:t>ytecode</a:t>
            </a:r>
          </a:p>
          <a:p>
            <a:pPr algn="ctr"/>
            <a:r>
              <a:rPr lang="en-US" dirty="0"/>
              <a:t>(optimized)</a:t>
            </a:r>
          </a:p>
        </p:txBody>
      </p:sp>
      <p:sp>
        <p:nvSpPr>
          <p:cNvPr id="13" name="Flowchart: Decision 12"/>
          <p:cNvSpPr/>
          <p:nvPr/>
        </p:nvSpPr>
        <p:spPr>
          <a:xfrm>
            <a:off x="5050352" y="2859578"/>
            <a:ext cx="3575673" cy="2128058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Optimization</a:t>
            </a:r>
            <a:r>
              <a:rPr lang="en-US" altLang="zh-CN" sz="2000" dirty="0"/>
              <a:t> on </a:t>
            </a:r>
            <a:r>
              <a:rPr lang="en-US" altLang="zh-CN" sz="2000" dirty="0" err="1"/>
              <a:t>Jimple</a:t>
            </a:r>
            <a:r>
              <a:rPr lang="en-US" altLang="zh-CN" sz="2000" dirty="0"/>
              <a:t> code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26440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intermediate representation: Jimple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CAFE2-2815-1D48-828A-70B8FD6DE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597" y="2868162"/>
            <a:ext cx="6100653" cy="3232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B17FCC-8D8E-CC42-8E46-EACB943B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666" y="2928575"/>
            <a:ext cx="3466157" cy="28535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05953C-5A32-9049-84E1-7B3FC33056C5}"/>
              </a:ext>
            </a:extLst>
          </p:cNvPr>
          <p:cNvSpPr txBox="1"/>
          <p:nvPr/>
        </p:nvSpPr>
        <p:spPr>
          <a:xfrm>
            <a:off x="959666" y="1535767"/>
            <a:ext cx="8452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Jimple is the default IR in soot which is between Java source and Java bytecode.</a:t>
            </a:r>
          </a:p>
        </p:txBody>
      </p:sp>
    </p:spTree>
    <p:extLst>
      <p:ext uri="{BB962C8B-B14F-4D97-AF65-F5344CB8AC3E}">
        <p14:creationId xmlns:p14="http://schemas.microsoft.com/office/powerpoint/2010/main" val="3825348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phase is corresponding to a collection of transformers.</a:t>
            </a:r>
          </a:p>
          <a:p>
            <a:r>
              <a:rPr lang="en-US" dirty="0"/>
              <a:t>The optimization could have multiple phases.</a:t>
            </a:r>
          </a:p>
          <a:p>
            <a:r>
              <a:rPr lang="en-US" dirty="0"/>
              <a:t>We need to add our ‘instrument’ phase into the optimization</a:t>
            </a:r>
          </a:p>
          <a:p>
            <a:r>
              <a:rPr lang="en-US" dirty="0"/>
              <a:t>Customize our own phase in Soot</a:t>
            </a:r>
          </a:p>
          <a:p>
            <a:pPr lvl="1"/>
            <a:r>
              <a:rPr lang="en-US" dirty="0"/>
              <a:t>Program instrumentation will be done in our own phase</a:t>
            </a:r>
          </a:p>
          <a:p>
            <a:pPr lvl="1"/>
            <a:r>
              <a:rPr lang="en-US" dirty="0"/>
              <a:t>Our phase will leverage the </a:t>
            </a:r>
            <a:r>
              <a:rPr lang="en-US" dirty="0" err="1"/>
              <a:t>Jimple</a:t>
            </a:r>
            <a:r>
              <a:rPr lang="en-US" dirty="0"/>
              <a:t> code (thus, our phase should be after the </a:t>
            </a:r>
            <a:r>
              <a:rPr lang="en-US" dirty="0" err="1"/>
              <a:t>Jimple</a:t>
            </a:r>
            <a:r>
              <a:rPr lang="en-US" dirty="0"/>
              <a:t> code is created)</a:t>
            </a:r>
          </a:p>
          <a:p>
            <a:pPr lvl="1"/>
            <a:r>
              <a:rPr lang="en-US" dirty="0"/>
              <a:t>Our phase will insert the instruction using </a:t>
            </a:r>
            <a:r>
              <a:rPr lang="en-US" dirty="0" err="1"/>
              <a:t>Jimple</a:t>
            </a:r>
            <a:r>
              <a:rPr lang="en-US" dirty="0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420012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Count Method Invocation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65359"/>
          </a:xfrm>
        </p:spPr>
        <p:txBody>
          <a:bodyPr>
            <a:normAutofit/>
          </a:bodyPr>
          <a:lstStyle/>
          <a:p>
            <a:r>
              <a:rPr lang="en-US" dirty="0"/>
              <a:t>Objective: Count how many times static/instance methods of a class under test are invoked in a test suites.</a:t>
            </a:r>
          </a:p>
          <a:p>
            <a:r>
              <a:rPr lang="en-US" dirty="0"/>
              <a:t>First of all, we need to know </a:t>
            </a:r>
            <a:r>
              <a:rPr lang="en-US" b="1" dirty="0"/>
              <a:t>insert </a:t>
            </a:r>
            <a:r>
              <a:rPr lang="en-US" b="1" dirty="0">
                <a:solidFill>
                  <a:schemeClr val="accent2"/>
                </a:solidFill>
              </a:rPr>
              <a:t>what</a:t>
            </a:r>
            <a:r>
              <a:rPr lang="en-US" b="1" dirty="0"/>
              <a:t> code to </a:t>
            </a:r>
            <a:r>
              <a:rPr lang="en-US" b="1" dirty="0">
                <a:solidFill>
                  <a:schemeClr val="accent6"/>
                </a:solidFill>
              </a:rPr>
              <a:t>where</a:t>
            </a:r>
            <a:r>
              <a:rPr lang="en-US" b="1" dirty="0"/>
              <a:t> </a:t>
            </a:r>
          </a:p>
          <a:p>
            <a:pPr lvl="1"/>
            <a:r>
              <a:rPr lang="en-US" b="1" dirty="0"/>
              <a:t>Insert</a:t>
            </a:r>
            <a:r>
              <a:rPr lang="en-US" dirty="0"/>
              <a:t> a statement to increase the counter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 method.</a:t>
            </a:r>
          </a:p>
          <a:p>
            <a:pPr lvl="1"/>
            <a:endParaRPr lang="en-US" dirty="0"/>
          </a:p>
          <a:p>
            <a:r>
              <a:rPr lang="en-US" dirty="0"/>
              <a:t>Second, create our own phase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7F7702-D8A8-5C42-9DCF-5D8DEF0E6CEC}"/>
              </a:ext>
            </a:extLst>
          </p:cNvPr>
          <p:cNvSpPr txBox="1"/>
          <p:nvPr/>
        </p:nvSpPr>
        <p:spPr>
          <a:xfrm>
            <a:off x="838200" y="4995087"/>
            <a:ext cx="556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Example is available in our course website: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B85EBF-0CE6-154A-81E7-E98513207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4995087"/>
            <a:ext cx="4826000" cy="73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3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Name: LI, Meiziniu</a:t>
            </a:r>
          </a:p>
          <a:p>
            <a:r>
              <a:rPr lang="en-US" dirty="0"/>
              <a:t>Email: mlick@connect.ust.hk</a:t>
            </a:r>
          </a:p>
          <a:p>
            <a:r>
              <a:rPr lang="en-US" dirty="0"/>
              <a:t>Zoom Office Hour: Please send me an email to schedule a date and timeslot.</a:t>
            </a:r>
          </a:p>
        </p:txBody>
      </p:sp>
    </p:spTree>
    <p:extLst>
      <p:ext uri="{BB962C8B-B14F-4D97-AF65-F5344CB8AC3E}">
        <p14:creationId xmlns:p14="http://schemas.microsoft.com/office/powerpoint/2010/main" val="5137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3CDF-49E7-964C-ADFD-0F2D3C328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Under Test (CUT)</a:t>
            </a:r>
          </a:p>
        </p:txBody>
      </p:sp>
      <p:pic>
        <p:nvPicPr>
          <p:cNvPr id="8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D6CCFE1-B35D-0346-A776-7FA1E3947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59" y="1825625"/>
            <a:ext cx="97446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01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Our Own Phase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6084"/>
          </a:xfrm>
        </p:spPr>
        <p:txBody>
          <a:bodyPr>
            <a:normAutofit/>
          </a:bodyPr>
          <a:lstStyle/>
          <a:p>
            <a:r>
              <a:rPr lang="en-US" sz="2400" dirty="0"/>
              <a:t>Add our own phase into Soot</a:t>
            </a:r>
          </a:p>
          <a:p>
            <a:pPr lvl="1"/>
            <a:r>
              <a:rPr lang="en-US" sz="2000" dirty="0"/>
              <a:t>Add after </a:t>
            </a:r>
            <a:r>
              <a:rPr lang="en-US" sz="2000" dirty="0" err="1"/>
              <a:t>Jimple</a:t>
            </a:r>
            <a:r>
              <a:rPr lang="en-US" sz="2000" dirty="0"/>
              <a:t> code is created</a:t>
            </a:r>
          </a:p>
        </p:txBody>
      </p:sp>
      <p:sp>
        <p:nvSpPr>
          <p:cNvPr id="4" name="Rectangle 3"/>
          <p:cNvSpPr/>
          <p:nvPr/>
        </p:nvSpPr>
        <p:spPr>
          <a:xfrm>
            <a:off x="2450332" y="2637602"/>
            <a:ext cx="7686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/* add a phase to transformer pack by call </a:t>
            </a:r>
            <a:r>
              <a:rPr 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Pack.add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Pack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jtp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PackManager.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v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getPack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jtp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jtp.add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4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Transform(</a:t>
            </a:r>
            <a:r>
              <a:rPr lang="en-US" sz="1400" b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400" b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jtp.instrumenter</a:t>
            </a:r>
            <a:r>
              <a:rPr lang="en-US" sz="1400" b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4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	new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InvokeStaticInstrumenter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()));</a:t>
            </a:r>
            <a:endParaRPr lang="en-US" sz="14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77E0077-A97E-7F41-A234-B5B9E92573C7}"/>
              </a:ext>
            </a:extLst>
          </p:cNvPr>
          <p:cNvSpPr txBox="1">
            <a:spLocks/>
          </p:cNvSpPr>
          <p:nvPr/>
        </p:nvSpPr>
        <p:spPr>
          <a:xfrm>
            <a:off x="838200" y="3591709"/>
            <a:ext cx="10515600" cy="1867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implementation of our own phase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Instrumenter</a:t>
            </a:r>
            <a:r>
              <a:rPr lang="en-US" sz="2400" dirty="0"/>
              <a:t> should </a:t>
            </a:r>
          </a:p>
          <a:p>
            <a:pPr lvl="1"/>
            <a:r>
              <a:rPr lang="en-US" sz="2000" dirty="0"/>
              <a:t>Extend an abstract class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BodyTransformer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InvokeStaticInstrumenter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extends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BodyTransformer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{…}</a:t>
            </a:r>
          </a:p>
          <a:p>
            <a:pPr lvl="1"/>
            <a:r>
              <a:rPr lang="en-US" sz="2000" dirty="0"/>
              <a:t>Implement the method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internalTransform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internalTransform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(Body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String phase, Map options) {…}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EB72C62-CF6F-574D-8C8C-CC20931F60A1}"/>
              </a:ext>
            </a:extLst>
          </p:cNvPr>
          <p:cNvSpPr txBox="1">
            <a:spLocks/>
          </p:cNvSpPr>
          <p:nvPr/>
        </p:nvSpPr>
        <p:spPr>
          <a:xfrm>
            <a:off x="838200" y="5559109"/>
            <a:ext cx="10515600" cy="1182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Our customized phase will be executed by: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126FC7-AF7B-5340-B9A6-4E2A8C3BA32D}"/>
              </a:ext>
            </a:extLst>
          </p:cNvPr>
          <p:cNvSpPr/>
          <p:nvPr/>
        </p:nvSpPr>
        <p:spPr>
          <a:xfrm>
            <a:off x="2252700" y="6002732"/>
            <a:ext cx="7686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 classUnderTest = "castle.comp5111.example.Subject";</a:t>
            </a:r>
          </a:p>
          <a:p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// pass arguments to soot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soot.Main.main(new String[]{classUnderTest});</a:t>
            </a:r>
          </a:p>
        </p:txBody>
      </p:sp>
    </p:spTree>
    <p:extLst>
      <p:ext uri="{BB962C8B-B14F-4D97-AF65-F5344CB8AC3E}">
        <p14:creationId xmlns:p14="http://schemas.microsoft.com/office/powerpoint/2010/main" val="408848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9454D55-02EB-934A-8FD5-2D8341AAC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76" y="1862113"/>
            <a:ext cx="9512300" cy="3657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Helper Class: counter</a:t>
            </a:r>
          </a:p>
        </p:txBody>
      </p:sp>
      <p:sp>
        <p:nvSpPr>
          <p:cNvPr id="4" name="Rectangle 3"/>
          <p:cNvSpPr/>
          <p:nvPr/>
        </p:nvSpPr>
        <p:spPr>
          <a:xfrm>
            <a:off x="4056796" y="2541586"/>
            <a:ext cx="2811363" cy="4935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09885" y="2396569"/>
            <a:ext cx="103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Counter</a:t>
            </a:r>
          </a:p>
        </p:txBody>
      </p:sp>
      <p:cxnSp>
        <p:nvCxnSpPr>
          <p:cNvPr id="7" name="Straight Arrow Connector 6"/>
          <p:cNvCxnSpPr>
            <a:cxnSpLocks/>
            <a:stCxn id="5" idx="1"/>
          </p:cNvCxnSpPr>
          <p:nvPr/>
        </p:nvCxnSpPr>
        <p:spPr>
          <a:xfrm flipH="1">
            <a:off x="6868159" y="2581235"/>
            <a:ext cx="741726" cy="2249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056796" y="3206599"/>
            <a:ext cx="3095844" cy="763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100331" y="3535556"/>
            <a:ext cx="2522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code to be inserted in class under test</a:t>
            </a:r>
          </a:p>
        </p:txBody>
      </p:sp>
      <p:cxnSp>
        <p:nvCxnSpPr>
          <p:cNvPr id="10" name="Straight Arrow Connector 9"/>
          <p:cNvCxnSpPr>
            <a:cxnSpLocks/>
            <a:stCxn id="9" idx="1"/>
            <a:endCxn id="8" idx="3"/>
          </p:cNvCxnSpPr>
          <p:nvPr/>
        </p:nvCxnSpPr>
        <p:spPr>
          <a:xfrm flipH="1" flipV="1">
            <a:off x="7152640" y="3588202"/>
            <a:ext cx="947691" cy="2705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942080" y="4582868"/>
            <a:ext cx="2801097" cy="674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340646" y="5257100"/>
            <a:ext cx="3459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code to be called after the execution of tests to get counting results.</a:t>
            </a:r>
          </a:p>
        </p:txBody>
      </p:sp>
      <p:cxnSp>
        <p:nvCxnSpPr>
          <p:cNvPr id="18" name="Straight Arrow Connector 17"/>
          <p:cNvCxnSpPr>
            <a:cxnSpLocks/>
            <a:stCxn id="17" idx="1"/>
          </p:cNvCxnSpPr>
          <p:nvPr/>
        </p:nvCxnSpPr>
        <p:spPr>
          <a:xfrm flipH="1" flipV="1">
            <a:off x="5791200" y="5277605"/>
            <a:ext cx="1549446" cy="4411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077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Implementation of Our Own Phase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Initialize the Helper Class </a:t>
            </a:r>
          </a:p>
          <a:p>
            <a:pPr lvl="1"/>
            <a:r>
              <a:rPr lang="en-US" dirty="0"/>
              <a:t>Initialize the profiling method</a:t>
            </a:r>
          </a:p>
          <a:p>
            <a:pPr lvl="1"/>
            <a:r>
              <a:rPr lang="en-US" dirty="0"/>
              <a:t>Initialize the report method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3CFAEA-C3DA-B341-86E0-77773D7E8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3187700"/>
            <a:ext cx="11303000" cy="2514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A22413-A1CB-9C4F-8749-F6D57DF83B26}"/>
              </a:ext>
            </a:extLst>
          </p:cNvPr>
          <p:cNvSpPr txBox="1"/>
          <p:nvPr/>
        </p:nvSpPr>
        <p:spPr>
          <a:xfrm>
            <a:off x="838200" y="5992297"/>
            <a:ext cx="7558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Scene:  a singleton class contains everything related to the code under analysis</a:t>
            </a:r>
          </a:p>
        </p:txBody>
      </p:sp>
    </p:spTree>
    <p:extLst>
      <p:ext uri="{BB962C8B-B14F-4D97-AF65-F5344CB8AC3E}">
        <p14:creationId xmlns:p14="http://schemas.microsoft.com/office/powerpoint/2010/main" val="3761053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763051" cy="1622321"/>
          </a:xfrm>
        </p:spPr>
        <p:txBody>
          <a:bodyPr>
            <a:normAutofit/>
          </a:bodyPr>
          <a:lstStyle/>
          <a:p>
            <a:r>
              <a:rPr lang="en-US" sz="3700" dirty="0"/>
              <a:t>Implementation of Our Own Phase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8931" y="2438401"/>
            <a:ext cx="3505494" cy="1210146"/>
          </a:xfrm>
        </p:spPr>
        <p:txBody>
          <a:bodyPr>
            <a:normAutofit/>
          </a:bodyPr>
          <a:lstStyle/>
          <a:p>
            <a:r>
              <a:rPr lang="en-US" sz="2000" dirty="0"/>
              <a:t>Insert the statement calling Counter methods before each return statement.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80367-A076-DE47-98DF-5BDC5435C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382" y="-7168"/>
            <a:ext cx="6552348" cy="4533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07BD0F-5A6C-B644-90ED-3609CAA25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325" y="1364685"/>
            <a:ext cx="6584405" cy="5490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C5F868-4903-D941-8483-744BB3D1617C}"/>
              </a:ext>
            </a:extLst>
          </p:cNvPr>
          <p:cNvSpPr txBox="1"/>
          <p:nvPr/>
        </p:nvSpPr>
        <p:spPr>
          <a:xfrm>
            <a:off x="648875" y="3648547"/>
            <a:ext cx="3505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Note: </a:t>
            </a:r>
            <a:r>
              <a:rPr lang="en-US" sz="2000" i="1" dirty="0"/>
              <a:t>internalTransform</a:t>
            </a:r>
            <a:r>
              <a:rPr lang="en-US" sz="2000" dirty="0"/>
              <a:t> will be executed when each method in the CUT is invoked.</a:t>
            </a:r>
          </a:p>
        </p:txBody>
      </p:sp>
    </p:spTree>
    <p:extLst>
      <p:ext uri="{BB962C8B-B14F-4D97-AF65-F5344CB8AC3E}">
        <p14:creationId xmlns:p14="http://schemas.microsoft.com/office/powerpoint/2010/main" val="121381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Run: Scripts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tests for CUT using </a:t>
            </a:r>
            <a:r>
              <a:rPr lang="en-US" dirty="0" err="1"/>
              <a:t>randoop</a:t>
            </a:r>
            <a:endParaRPr lang="en-US" dirty="0"/>
          </a:p>
          <a:p>
            <a:pPr lvl="1"/>
            <a:r>
              <a:rPr lang="en-US" dirty="0"/>
              <a:t>scripts/gen-</a:t>
            </a:r>
            <a:r>
              <a:rPr lang="en-US" dirty="0" err="1"/>
              <a:t>tests.sh</a:t>
            </a:r>
            <a:r>
              <a:rPr lang="en-US" dirty="0"/>
              <a:t> for Linux/MacOS</a:t>
            </a:r>
          </a:p>
          <a:p>
            <a:pPr lvl="1"/>
            <a:r>
              <a:rPr lang="en-US" dirty="0"/>
              <a:t>scripts/gen-</a:t>
            </a:r>
            <a:r>
              <a:rPr lang="en-US" dirty="0" err="1"/>
              <a:t>tests.cmd</a:t>
            </a:r>
            <a:r>
              <a:rPr lang="en-US" dirty="0"/>
              <a:t> for Windows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Instrument and run tests</a:t>
            </a:r>
          </a:p>
          <a:p>
            <a:pPr lvl="1"/>
            <a:r>
              <a:rPr lang="en-US" dirty="0"/>
              <a:t>scripts/instrument-run-</a:t>
            </a:r>
            <a:r>
              <a:rPr lang="en-US" dirty="0" err="1"/>
              <a:t>test.sh</a:t>
            </a:r>
            <a:r>
              <a:rPr lang="en-US" dirty="0"/>
              <a:t> for Linux/MacOS</a:t>
            </a:r>
          </a:p>
          <a:p>
            <a:pPr lvl="1"/>
            <a:r>
              <a:rPr lang="en-US" dirty="0"/>
              <a:t>scripts/instrument-run-</a:t>
            </a:r>
            <a:r>
              <a:rPr lang="en-US" dirty="0" err="1"/>
              <a:t>test.cmd</a:t>
            </a:r>
            <a:r>
              <a:rPr lang="en-US" dirty="0"/>
              <a:t> for Linux/MacOS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9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Problems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20824"/>
            <a:ext cx="10515600" cy="4336279"/>
          </a:xfrm>
        </p:spPr>
        <p:txBody>
          <a:bodyPr>
            <a:normAutofit/>
          </a:bodyPr>
          <a:lstStyle/>
          <a:p>
            <a:r>
              <a:rPr lang="en-US" sz="2400" dirty="0"/>
              <a:t>The total number of statements recorded by Soot is different from EclEmma.</a:t>
            </a:r>
          </a:p>
          <a:p>
            <a:pPr lvl="1"/>
            <a:r>
              <a:rPr lang="en-US" dirty="0"/>
              <a:t>This is normal because EclEmma and Soot is using different intermediate representation (IR). Therefore, the total number of statements is different. You may only refer to the </a:t>
            </a:r>
            <a:r>
              <a:rPr lang="en-US" b="1" i="1" dirty="0"/>
              <a:t>statement (branch) coverage</a:t>
            </a:r>
            <a:r>
              <a:rPr lang="en-US" dirty="0"/>
              <a:t> for reference and they are close.</a:t>
            </a:r>
          </a:p>
          <a:p>
            <a:r>
              <a:rPr lang="en-US" sz="2400" dirty="0"/>
              <a:t>How to present the coverage of each statement/branch/line?</a:t>
            </a:r>
          </a:p>
          <a:p>
            <a:pPr lvl="1"/>
            <a:r>
              <a:rPr lang="en-US" sz="2000" dirty="0"/>
              <a:t>You can choose any format you like as long as the result is clear. Here is one example: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CBF170-1BB7-1449-8169-3FE6F351D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84" y="4136084"/>
            <a:ext cx="76962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0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from the example</a:t>
            </a:r>
          </a:p>
          <a:p>
            <a:pPr lvl="1"/>
            <a:r>
              <a:rPr lang="en-US" dirty="0"/>
              <a:t>Understand the code and the logic</a:t>
            </a:r>
          </a:p>
          <a:p>
            <a:pPr lvl="1"/>
            <a:r>
              <a:rPr lang="en-US" dirty="0"/>
              <a:t>You assignment is very similar with the example</a:t>
            </a:r>
          </a:p>
          <a:p>
            <a:r>
              <a:rPr lang="en-US" dirty="0"/>
              <a:t>Go through the soot document</a:t>
            </a:r>
          </a:p>
          <a:p>
            <a:pPr lvl="1"/>
            <a:r>
              <a:rPr lang="en-US" dirty="0"/>
              <a:t>Know the API!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/soot-</a:t>
            </a:r>
            <a:r>
              <a:rPr lang="en-US" dirty="0" err="1"/>
              <a:t>oss</a:t>
            </a:r>
            <a:r>
              <a:rPr lang="en-US" dirty="0"/>
              <a:t>/soot/wiki</a:t>
            </a:r>
          </a:p>
          <a:p>
            <a:pPr lvl="1"/>
            <a:endParaRPr lang="en-US" dirty="0"/>
          </a:p>
          <a:p>
            <a:r>
              <a:rPr lang="en-US" dirty="0"/>
              <a:t>If you have problem:</a:t>
            </a:r>
          </a:p>
          <a:p>
            <a:pPr lvl="1"/>
            <a:r>
              <a:rPr lang="en-US" dirty="0"/>
              <a:t>Read FAQ on our website first</a:t>
            </a:r>
          </a:p>
          <a:p>
            <a:pPr lvl="1"/>
            <a:r>
              <a:rPr lang="en-US" dirty="0"/>
              <a:t>Contact with me (By email or open an issue)</a:t>
            </a:r>
          </a:p>
        </p:txBody>
      </p:sp>
    </p:spTree>
    <p:extLst>
      <p:ext uri="{BB962C8B-B14F-4D97-AF65-F5344CB8AC3E}">
        <p14:creationId xmlns:p14="http://schemas.microsoft.com/office/powerpoint/2010/main" val="3003280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6577A6-19E5-CD40-9FA3-F420FBA72E32}"/>
              </a:ext>
            </a:extLst>
          </p:cNvPr>
          <p:cNvSpPr/>
          <p:nvPr/>
        </p:nvSpPr>
        <p:spPr>
          <a:xfrm>
            <a:off x="838200" y="1690688"/>
            <a:ext cx="6097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https://www.sable.mcgill.ca/soot/doc/overview-summary.html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0CEB1F-4491-3A42-888C-8B096101E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1327"/>
            <a:ext cx="8493211" cy="442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55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6577A6-19E5-CD40-9FA3-F420FBA72E32}"/>
              </a:ext>
            </a:extLst>
          </p:cNvPr>
          <p:cNvSpPr/>
          <p:nvPr/>
        </p:nvSpPr>
        <p:spPr>
          <a:xfrm>
            <a:off x="838200" y="1690688"/>
            <a:ext cx="9785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https://noidsirius.medium.com/a-beginners-guide-to-static-program-analysis-using-soot-5aee14a878d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574D59-6AB6-FE4F-993E-0D897A699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1094"/>
            <a:ext cx="4291314" cy="460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45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</a:t>
            </a:r>
            <a:r>
              <a:rPr lang="zh-Hans" altLang="en-US" dirty="0"/>
              <a:t> </a:t>
            </a:r>
            <a:r>
              <a:rPr lang="en-US" altLang="zh-Hans" dirty="0"/>
              <a:t>Overview (20 pts)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Submission: </a:t>
            </a:r>
            <a:r>
              <a:rPr lang="en-US" b="1" dirty="0"/>
              <a:t>Canvas</a:t>
            </a:r>
          </a:p>
          <a:p>
            <a:r>
              <a:rPr lang="en-US" dirty="0"/>
              <a:t>Deadline: </a:t>
            </a:r>
            <a:r>
              <a:rPr lang="en-US" b="1" dirty="0"/>
              <a:t>14 March 2021 (23:59)</a:t>
            </a:r>
          </a:p>
          <a:p>
            <a:endParaRPr lang="en-US" dirty="0"/>
          </a:p>
          <a:p>
            <a:r>
              <a:rPr lang="en-US" dirty="0"/>
              <a:t>Task:</a:t>
            </a:r>
          </a:p>
          <a:p>
            <a:pPr lvl="1"/>
            <a:r>
              <a:rPr lang="en-US" dirty="0"/>
              <a:t>Task 1: Test case generation and Code coverage measurement (30%)</a:t>
            </a:r>
          </a:p>
          <a:p>
            <a:pPr lvl="2"/>
            <a:r>
              <a:rPr lang="en-US" dirty="0"/>
              <a:t>Task 1.1: To learn how to use Randoop for unit test generation</a:t>
            </a:r>
          </a:p>
          <a:p>
            <a:pPr lvl="2"/>
            <a:r>
              <a:rPr lang="en-US" dirty="0"/>
              <a:t>Task 1.2: To learn how to use EclEmma for code coverage measurement.</a:t>
            </a:r>
          </a:p>
          <a:p>
            <a:pPr lvl="1"/>
            <a:r>
              <a:rPr lang="en-US" dirty="0"/>
              <a:t>Task 2: Statement coverage measurement using Soot (40%)</a:t>
            </a:r>
          </a:p>
          <a:p>
            <a:pPr lvl="1"/>
            <a:r>
              <a:rPr lang="en-US" dirty="0"/>
              <a:t>Task 3: Branch coverage measurement using Soot (30%)</a:t>
            </a:r>
          </a:p>
          <a:p>
            <a:pPr lvl="1"/>
            <a:r>
              <a:rPr lang="en-US" dirty="0"/>
              <a:t>Bonus Task: Line coverage measurement using Soot (15%)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83F049-9249-9140-89CF-F5EF04D69023}"/>
              </a:ext>
            </a:extLst>
          </p:cNvPr>
          <p:cNvSpPr txBox="1"/>
          <p:nvPr/>
        </p:nvSpPr>
        <p:spPr>
          <a:xfrm>
            <a:off x="838200" y="6311900"/>
            <a:ext cx="9660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Detailed specifications: https://github.com/CastleLab/COMP5111-2022Spring-Assignments</a:t>
            </a:r>
          </a:p>
        </p:txBody>
      </p:sp>
    </p:spTree>
    <p:extLst>
      <p:ext uri="{BB962C8B-B14F-4D97-AF65-F5344CB8AC3E}">
        <p14:creationId xmlns:p14="http://schemas.microsoft.com/office/powerpoint/2010/main" val="285100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6577A6-19E5-CD40-9FA3-F420FBA72E32}"/>
              </a:ext>
            </a:extLst>
          </p:cNvPr>
          <p:cNvSpPr/>
          <p:nvPr/>
        </p:nvSpPr>
        <p:spPr>
          <a:xfrm>
            <a:off x="838200" y="1690688"/>
            <a:ext cx="3337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https://www.brics.dk/SootGuide/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22D67C-8ADB-E14F-975B-E3338D3D5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6264"/>
            <a:ext cx="8631115" cy="367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41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6577A6-19E5-CD40-9FA3-F420FBA72E32}"/>
              </a:ext>
            </a:extLst>
          </p:cNvPr>
          <p:cNvSpPr/>
          <p:nvPr/>
        </p:nvSpPr>
        <p:spPr>
          <a:xfrm>
            <a:off x="838200" y="1690688"/>
            <a:ext cx="3337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https://www.brics.dk/SootGuide/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22D67C-8ADB-E14F-975B-E3338D3D5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6264"/>
            <a:ext cx="8631115" cy="367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13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Submission requirement</a:t>
            </a:r>
          </a:p>
          <a:p>
            <a:pPr lvl="1"/>
            <a:r>
              <a:rPr lang="en-US" dirty="0"/>
              <a:t>Please check the assignment website</a:t>
            </a:r>
          </a:p>
          <a:p>
            <a:endParaRPr lang="en-US" dirty="0"/>
          </a:p>
          <a:p>
            <a:r>
              <a:rPr lang="en-US" dirty="0"/>
              <a:t>Deadline: 14</a:t>
            </a:r>
            <a:r>
              <a:rPr lang="en-US" baseline="30000" dirty="0"/>
              <a:t>th</a:t>
            </a:r>
            <a:r>
              <a:rPr lang="en-US" dirty="0"/>
              <a:t> March 23:59</a:t>
            </a:r>
          </a:p>
          <a:p>
            <a:endParaRPr lang="en-US" altLang="zh-CN" dirty="0"/>
          </a:p>
          <a:p>
            <a:r>
              <a:rPr lang="en-US" altLang="zh-CN" dirty="0"/>
              <a:t>Do it as soon as possible. </a:t>
            </a: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96270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Linux</a:t>
            </a:r>
            <a:r>
              <a:rPr lang="en-US" dirty="0"/>
              <a:t>/MacOS/Windows</a:t>
            </a:r>
          </a:p>
          <a:p>
            <a:pPr lvl="1"/>
            <a:r>
              <a:rPr lang="en-US" b="1" dirty="0"/>
              <a:t>Linux is highly recommended</a:t>
            </a:r>
          </a:p>
          <a:p>
            <a:pPr lvl="1"/>
            <a:r>
              <a:rPr lang="en-US" dirty="0"/>
              <a:t>You can use the machine at CS lab.</a:t>
            </a:r>
          </a:p>
          <a:p>
            <a:r>
              <a:rPr lang="en-US" b="1" dirty="0"/>
              <a:t>JDK</a:t>
            </a:r>
            <a:r>
              <a:rPr lang="en-US" dirty="0"/>
              <a:t> 11</a:t>
            </a:r>
          </a:p>
          <a:p>
            <a:r>
              <a:rPr lang="en-US" b="1" dirty="0"/>
              <a:t>Eclipse</a:t>
            </a:r>
            <a:r>
              <a:rPr lang="en-US" dirty="0"/>
              <a:t> 2021.6</a:t>
            </a:r>
          </a:p>
          <a:p>
            <a:r>
              <a:rPr lang="en-US" b="1" dirty="0"/>
              <a:t>JUnit</a:t>
            </a:r>
            <a:r>
              <a:rPr lang="en-US" dirty="0"/>
              <a:t> 4.12, with hamcrest-1.3</a:t>
            </a:r>
          </a:p>
          <a:p>
            <a:r>
              <a:rPr lang="en-US" b="1" dirty="0"/>
              <a:t>randoop-all-4.2.7</a:t>
            </a:r>
          </a:p>
          <a:p>
            <a:r>
              <a:rPr lang="en-US" b="1" dirty="0"/>
              <a:t>Soot </a:t>
            </a:r>
            <a:r>
              <a:rPr lang="en-US" dirty="0"/>
              <a:t>4.2.1</a:t>
            </a:r>
          </a:p>
        </p:txBody>
      </p:sp>
    </p:spTree>
    <p:extLst>
      <p:ext uri="{BB962C8B-B14F-4D97-AF65-F5344CB8AC3E}">
        <p14:creationId xmlns:p14="http://schemas.microsoft.com/office/powerpoint/2010/main" val="3063715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04055"/>
          </a:xfrm>
        </p:spPr>
        <p:txBody>
          <a:bodyPr>
            <a:normAutofit/>
          </a:bodyPr>
          <a:lstStyle/>
          <a:p>
            <a:r>
              <a:rPr lang="en-US" dirty="0"/>
              <a:t>Basically, task 1 only ask you to run existing software.</a:t>
            </a:r>
          </a:p>
          <a:p>
            <a:r>
              <a:rPr lang="en-US" dirty="0"/>
              <a:t>You do not need to write code.</a:t>
            </a:r>
          </a:p>
          <a:p>
            <a:r>
              <a:rPr lang="en-US" dirty="0"/>
              <a:t>All you need to do is following the instructions</a:t>
            </a:r>
          </a:p>
          <a:p>
            <a:endParaRPr lang="en-US" dirty="0"/>
          </a:p>
          <a:p>
            <a:r>
              <a:rPr lang="en-US" dirty="0"/>
              <a:t>Make sure you correctly install the software and set the environment variables</a:t>
            </a:r>
          </a:p>
          <a:p>
            <a:endParaRPr lang="en-US" dirty="0"/>
          </a:p>
          <a:p>
            <a:r>
              <a:rPr lang="en-US" dirty="0"/>
              <a:t>Some students get error: class not found</a:t>
            </a:r>
          </a:p>
          <a:p>
            <a:pPr lvl="1"/>
            <a:r>
              <a:rPr lang="en-US" dirty="0"/>
              <a:t>Check your java </a:t>
            </a:r>
            <a:r>
              <a:rPr lang="en-US" dirty="0" err="1"/>
              <a:t>classpath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EEDC41-B158-4A3B-B2D9-7F04DA6B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Task 1 (30%): </a:t>
            </a:r>
            <a:br>
              <a:rPr lang="en-US" dirty="0"/>
            </a:br>
            <a:r>
              <a:rPr lang="en-US" sz="3600" dirty="0"/>
              <a:t>Test case generation and Code coverage measurement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2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1.1: Randoop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3889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Objective:</a:t>
            </a:r>
          </a:p>
          <a:p>
            <a:pPr lvl="1"/>
            <a:r>
              <a:rPr lang="en-US" dirty="0"/>
              <a:t>Use Randoop to generate five test suites for the program under test</a:t>
            </a:r>
            <a:endParaRPr lang="en-US" b="1" dirty="0"/>
          </a:p>
          <a:p>
            <a:endParaRPr lang="en-US" b="1" dirty="0"/>
          </a:p>
          <a:p>
            <a:r>
              <a:rPr lang="en-US" altLang="zh-CN" dirty="0"/>
              <a:t>Step:</a:t>
            </a:r>
            <a:endParaRPr lang="en-US" altLang="zh-CN" b="1" dirty="0"/>
          </a:p>
          <a:p>
            <a:pPr lvl="1"/>
            <a:r>
              <a:rPr lang="en-US" altLang="zh-CN" strike="sngStrike" dirty="0"/>
              <a:t>Install </a:t>
            </a:r>
            <a:r>
              <a:rPr lang="en-US" strike="sngStrike" dirty="0" err="1"/>
              <a:t>Randoop</a:t>
            </a:r>
            <a:endParaRPr lang="en-US" altLang="zh-CN" strike="sngStrike" dirty="0"/>
          </a:p>
          <a:p>
            <a:pPr lvl="1"/>
            <a:r>
              <a:rPr lang="en-US" altLang="zh-CN" dirty="0"/>
              <a:t>Generate test case</a:t>
            </a:r>
          </a:p>
          <a:p>
            <a:pPr lvl="1"/>
            <a:r>
              <a:rPr lang="en-US" altLang="zh-CN" dirty="0"/>
              <a:t>Run the unit test cases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Tutorials: our github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A5BC9-6D71-B64A-B2CC-E5F02EF62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948" y="889686"/>
            <a:ext cx="4761851" cy="585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6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1.1: Randoop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281" y="1825625"/>
            <a:ext cx="10515600" cy="3742256"/>
          </a:xfrm>
        </p:spPr>
        <p:txBody>
          <a:bodyPr/>
          <a:lstStyle/>
          <a:p>
            <a:r>
              <a:rPr lang="en-US" dirty="0"/>
              <a:t>Output: test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4E978A-823A-1946-A775-C99926003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9052"/>
            <a:ext cx="5778500" cy="196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9B3725-0331-8149-9932-DF09D944C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831" y="1825625"/>
            <a:ext cx="5778501" cy="3663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410D21-11B6-9148-A44E-8E7433265D36}"/>
              </a:ext>
            </a:extLst>
          </p:cNvPr>
          <p:cNvSpPr txBox="1"/>
          <p:nvPr/>
        </p:nvSpPr>
        <p:spPr>
          <a:xfrm>
            <a:off x="619281" y="5567881"/>
            <a:ext cx="81942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Two types of test suites generated by randoop:</a:t>
            </a:r>
          </a:p>
          <a:p>
            <a:pPr marL="285750" indent="-285750">
              <a:buFontTx/>
              <a:buChar char="-"/>
            </a:pPr>
            <a:r>
              <a:rPr lang="en-US" sz="2400"/>
              <a:t>Error-revealing tests that indicates </a:t>
            </a:r>
            <a:r>
              <a:rPr lang="en-US" sz="2400" b="1" i="1">
                <a:solidFill>
                  <a:srgbClr val="FF0000"/>
                </a:solidFill>
              </a:rPr>
              <a:t>error</a:t>
            </a:r>
            <a:r>
              <a:rPr lang="en-US" sz="2400"/>
              <a:t> in the Java code</a:t>
            </a:r>
          </a:p>
          <a:p>
            <a:pPr marL="285750" indent="-285750">
              <a:buFontTx/>
              <a:buChar char="-"/>
            </a:pPr>
            <a:r>
              <a:rPr lang="en-US" sz="2400"/>
              <a:t>Regression tests that capture current behavior of the program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A9845A-9123-6348-86EB-EA36B3D5E372}"/>
              </a:ext>
            </a:extLst>
          </p:cNvPr>
          <p:cNvSpPr/>
          <p:nvPr/>
        </p:nvSpPr>
        <p:spPr>
          <a:xfrm>
            <a:off x="5666335" y="1128657"/>
            <a:ext cx="655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b="0" i="0">
                <a:solidFill>
                  <a:srgbClr val="FF0000"/>
                </a:solidFill>
                <a:effectLst/>
                <a:latin typeface="-apple-system"/>
              </a:rPr>
              <a:t>Note: Each test suite must achieve at least 60% statement coverage!</a:t>
            </a:r>
          </a:p>
        </p:txBody>
      </p:sp>
    </p:spTree>
    <p:extLst>
      <p:ext uri="{BB962C8B-B14F-4D97-AF65-F5344CB8AC3E}">
        <p14:creationId xmlns:p14="http://schemas.microsoft.com/office/powerpoint/2010/main" val="82787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Task 1.2: Measuring Test Coverage using Eclipse / EclEmma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50388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Objective: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Eclemma</a:t>
            </a:r>
            <a:r>
              <a:rPr lang="en-US" dirty="0"/>
              <a:t> to </a:t>
            </a:r>
            <a:r>
              <a:rPr lang="en-US" altLang="zh-CN" dirty="0"/>
              <a:t>measure the coverage of </a:t>
            </a:r>
            <a:r>
              <a:rPr lang="en-US" dirty="0"/>
              <a:t>generated test cases</a:t>
            </a:r>
            <a:endParaRPr lang="en-US" b="1" dirty="0"/>
          </a:p>
          <a:p>
            <a:endParaRPr lang="en-US" b="1" dirty="0"/>
          </a:p>
          <a:p>
            <a:r>
              <a:rPr lang="en-US" altLang="zh-CN" dirty="0"/>
              <a:t>Step:</a:t>
            </a:r>
            <a:endParaRPr lang="en-US" altLang="zh-CN" b="1" dirty="0"/>
          </a:p>
          <a:p>
            <a:pPr lvl="1"/>
            <a:r>
              <a:rPr lang="en-US" altLang="zh-CN" dirty="0"/>
              <a:t>Step 0: Install </a:t>
            </a:r>
            <a:r>
              <a:rPr lang="en-US" b="1" dirty="0" err="1"/>
              <a:t>EclEmma/Eclipse</a:t>
            </a:r>
            <a:r>
              <a:rPr lang="en-US" b="1" dirty="0"/>
              <a:t> </a:t>
            </a:r>
            <a:endParaRPr lang="en-US" altLang="zh-CN" dirty="0"/>
          </a:p>
          <a:p>
            <a:pPr lvl="1"/>
            <a:r>
              <a:rPr lang="en-US" altLang="zh-CN" dirty="0"/>
              <a:t>Step 1: Create the Java project</a:t>
            </a:r>
          </a:p>
          <a:p>
            <a:pPr lvl="1"/>
            <a:r>
              <a:rPr lang="en-US" altLang="zh-CN" dirty="0"/>
              <a:t>Step 2: Run the unit test cases</a:t>
            </a:r>
          </a:p>
          <a:p>
            <a:pPr lvl="1"/>
            <a:r>
              <a:rPr lang="en-US" altLang="zh-CN" dirty="0"/>
              <a:t>Step 3: Read the report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Tutorials: our github repository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0F44D-935B-324F-8F07-782AB9FE1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510" y="1401844"/>
            <a:ext cx="4540513" cy="545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6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A1FF-CAB4-114C-B391-4CC483AED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Demo video for using Eclipse / EclEmma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9969C1-CF62-B143-A48F-AC252D84D3F2}"/>
              </a:ext>
            </a:extLst>
          </p:cNvPr>
          <p:cNvSpPr txBox="1"/>
          <p:nvPr/>
        </p:nvSpPr>
        <p:spPr>
          <a:xfrm>
            <a:off x="838200" y="1506022"/>
            <a:ext cx="8891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u="sng"/>
              <a:t>https://drive.google.com/file/d/1DZAGe0WpumKhFayyKqE2bDjnS3t9D42i/view?usp=sharing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3BA817-2851-D94D-AD5C-1E88924F4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56125"/>
            <a:ext cx="10354962" cy="21107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120E00-325E-F249-B8D2-775A9BD557F6}"/>
              </a:ext>
            </a:extLst>
          </p:cNvPr>
          <p:cNvSpPr txBox="1"/>
          <p:nvPr/>
        </p:nvSpPr>
        <p:spPr>
          <a:xfrm>
            <a:off x="906163" y="2290119"/>
            <a:ext cx="1028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You may also refer to professor’s introduction video for JUnit:</a:t>
            </a:r>
          </a:p>
          <a:p>
            <a:r>
              <a:rPr lang="en-US">
                <a:hlinkClick r:id="rId3"/>
              </a:rPr>
              <a:t>https://hkust.zoom.us/rec/play/Iz1qMhA1zNKiqKJzTjm_xMhBZ1xT958mtLtp1PQzmnLxggj6VZW3PJ2Etvbk7pZfbUUVwiu8xs6N0cTF.VxDlIV3ddDLVmG6f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09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1370</Words>
  <Application>Microsoft Macintosh PowerPoint</Application>
  <PresentationFormat>Widescreen</PresentationFormat>
  <Paragraphs>210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-apple-system</vt:lpstr>
      <vt:lpstr>Arial</vt:lpstr>
      <vt:lpstr>Calibri</vt:lpstr>
      <vt:lpstr>Calibri Light</vt:lpstr>
      <vt:lpstr>Cambria Math</vt:lpstr>
      <vt:lpstr>Consolas</vt:lpstr>
      <vt:lpstr>Courier New</vt:lpstr>
      <vt:lpstr>Office Theme</vt:lpstr>
      <vt:lpstr>COMP 5111 Assignment 1 Introduction &amp; Soot Tutorial</vt:lpstr>
      <vt:lpstr>Contact</vt:lpstr>
      <vt:lpstr>Assignment 1 Overview (20 pts)</vt:lpstr>
      <vt:lpstr>Environment</vt:lpstr>
      <vt:lpstr>Task 1 (30%):  Test case generation and Code coverage measurement</vt:lpstr>
      <vt:lpstr>Task 1.1: Randoop</vt:lpstr>
      <vt:lpstr>Task 1.1: Randoop</vt:lpstr>
      <vt:lpstr>Task 1.2: Measuring Test Coverage using Eclipse / EclEmma</vt:lpstr>
      <vt:lpstr>Demo video for using Eclipse / EclEmma</vt:lpstr>
      <vt:lpstr>Task 2, 3 &amp; Bonus (40% + 30% + 15%): Measuring Test Coverage with Soot</vt:lpstr>
      <vt:lpstr>Frist of all…</vt:lpstr>
      <vt:lpstr>Statement Coverage</vt:lpstr>
      <vt:lpstr>Program Instrumentation</vt:lpstr>
      <vt:lpstr>Soot</vt:lpstr>
      <vt:lpstr>Soot</vt:lpstr>
      <vt:lpstr>Workflow of Soot</vt:lpstr>
      <vt:lpstr>The intermediate representation: Jimple</vt:lpstr>
      <vt:lpstr>Phase</vt:lpstr>
      <vt:lpstr>Example: Count Method Invocation</vt:lpstr>
      <vt:lpstr>Class Under Test (CUT)</vt:lpstr>
      <vt:lpstr>Customize Our Own Phase</vt:lpstr>
      <vt:lpstr>Create Helper Class: counter</vt:lpstr>
      <vt:lpstr>Implementation of Our Own Phase</vt:lpstr>
      <vt:lpstr>Implementation of Our Own Phase</vt:lpstr>
      <vt:lpstr>How to Run: Scripts</vt:lpstr>
      <vt:lpstr>Common Problems</vt:lpstr>
      <vt:lpstr>Tips:</vt:lpstr>
      <vt:lpstr>Useful Resources</vt:lpstr>
      <vt:lpstr>Useful Resources</vt:lpstr>
      <vt:lpstr>Useful Resources</vt:lpstr>
      <vt:lpstr>Useful Resources</vt:lpstr>
      <vt:lpstr>Submission:</vt:lpstr>
    </vt:vector>
  </TitlesOfParts>
  <Company>HKUST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5111 Tutorial (1)</dc:title>
  <dc:creator>Yongqiang Victor TIAN</dc:creator>
  <cp:lastModifiedBy>Meiziniu LI</cp:lastModifiedBy>
  <cp:revision>356</cp:revision>
  <dcterms:created xsi:type="dcterms:W3CDTF">2019-02-26T14:06:50Z</dcterms:created>
  <dcterms:modified xsi:type="dcterms:W3CDTF">2022-02-15T05:22:48Z</dcterms:modified>
</cp:coreProperties>
</file>